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304" r:id="rId4"/>
    <p:sldId id="307" r:id="rId5"/>
    <p:sldId id="309" r:id="rId6"/>
    <p:sldId id="308" r:id="rId7"/>
    <p:sldId id="305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315" r:id="rId19"/>
    <p:sldId id="316" r:id="rId20"/>
    <p:sldId id="317" r:id="rId21"/>
    <p:sldId id="318" r:id="rId22"/>
    <p:sldId id="280" r:id="rId23"/>
    <p:sldId id="276" r:id="rId24"/>
    <p:sldId id="281" r:id="rId25"/>
    <p:sldId id="279" r:id="rId26"/>
    <p:sldId id="282" r:id="rId27"/>
    <p:sldId id="284" r:id="rId28"/>
    <p:sldId id="283" r:id="rId29"/>
    <p:sldId id="287" r:id="rId30"/>
    <p:sldId id="285" r:id="rId31"/>
    <p:sldId id="286" r:id="rId32"/>
    <p:sldId id="277" r:id="rId33"/>
    <p:sldId id="290" r:id="rId34"/>
    <p:sldId id="291" r:id="rId35"/>
    <p:sldId id="293" r:id="rId36"/>
    <p:sldId id="292" r:id="rId37"/>
    <p:sldId id="288" r:id="rId38"/>
    <p:sldId id="289" r:id="rId39"/>
    <p:sldId id="294" r:id="rId40"/>
    <p:sldId id="295" r:id="rId41"/>
    <p:sldId id="296" r:id="rId42"/>
    <p:sldId id="297" r:id="rId43"/>
    <p:sldId id="298" r:id="rId44"/>
    <p:sldId id="299" r:id="rId45"/>
    <p:sldId id="278" r:id="rId46"/>
    <p:sldId id="300" r:id="rId47"/>
    <p:sldId id="301" r:id="rId48"/>
    <p:sldId id="319" r:id="rId49"/>
    <p:sldId id="330" r:id="rId50"/>
    <p:sldId id="321" r:id="rId51"/>
    <p:sldId id="325" r:id="rId52"/>
    <p:sldId id="322" r:id="rId53"/>
    <p:sldId id="323" r:id="rId54"/>
    <p:sldId id="324" r:id="rId55"/>
    <p:sldId id="329" r:id="rId56"/>
    <p:sldId id="320" r:id="rId57"/>
    <p:sldId id="332" r:id="rId58"/>
    <p:sldId id="331" r:id="rId59"/>
    <p:sldId id="328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48FCC-5979-454E-BAF8-25B83E67BBAB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4A901-4962-41C2-93F7-E35F56360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0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Josiah D. Kunz</a:t>
            </a:r>
          </a:p>
          <a:p>
            <a:fld id="{E8C0BC05-7FB7-4B56-99D8-B41024466267}" type="datetime2">
              <a:rPr lang="en-US" smtClean="0"/>
              <a:t>Tuesday, May 24, 2016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A0B7-F412-4F75-878E-2152709BBC00}" type="datetime1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DE91-E060-4D97-A9A2-35173C305562}" type="datetime1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1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B5EE-A137-4ECD-886E-06D1D0042030}" type="datetime1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274C-515B-4F39-9645-B96A9D0DE1ED}" type="datetime1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1"/>
            <a:ext cx="2057400" cy="365125"/>
          </a:xfrm>
        </p:spPr>
        <p:txBody>
          <a:bodyPr/>
          <a:lstStyle>
            <a:lvl1pPr>
              <a:defRPr sz="1400"/>
            </a:lvl1pPr>
          </a:lstStyle>
          <a:p>
            <a:fld id="{ED56CC63-A8CE-4DDF-AD5C-7B81B7A13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6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2B567-2A77-470A-A4F7-0B0B5CBBA3B5}" type="datetime1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133B-C4D3-480C-9F7C-A0B5C872993C}" type="datetime1">
              <a:rPr lang="en-US" smtClean="0"/>
              <a:t>8/16/2016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9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3EB4-697C-4CA5-8BB5-8350A6C49313}" type="datetime1">
              <a:rPr lang="en-US" smtClean="0"/>
              <a:t>8/16/2016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9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9DD2-5BDC-4136-B01C-A4479C52788C}" type="datetime1">
              <a:rPr lang="en-US" smtClean="0"/>
              <a:t>8/16/2016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8103-058F-4415-B7A4-FA15B6FEE752}" type="datetime1">
              <a:rPr lang="en-US" smtClean="0"/>
              <a:t>8/16/2016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5008-D88B-4C44-B5C2-BD147BB58C7E}" type="datetime1">
              <a:rPr lang="en-US" smtClean="0"/>
              <a:t>8/16/2016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3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9959D-38C5-43B4-925D-D8483E18AB41}" type="datetime1">
              <a:rPr lang="en-US" smtClean="0"/>
              <a:t>8/16/2016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77C11-E82A-475E-9C78-E0DE3B472864}" type="datetime1">
              <a:rPr lang="en-US" smtClean="0"/>
              <a:t>8/16/2016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5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pn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62.png"/><Relationship Id="rId9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Hybrid Methods for Simulation of Muon Ionization Cooling Channels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Josiah D. Kunz</a:t>
            </a:r>
          </a:p>
          <a:p>
            <a:r>
              <a:rPr lang="en-US" dirty="0"/>
              <a:t>Thesis Defense</a:t>
            </a:r>
          </a:p>
          <a:p>
            <a:r>
              <a:rPr lang="en-US" dirty="0"/>
              <a:t>Monday, August 22</a:t>
            </a:r>
            <a:r>
              <a:rPr lang="en-US" baseline="30000" dirty="0"/>
              <a:t>nd</a:t>
            </a:r>
            <a:r>
              <a:rPr lang="en-US" dirty="0"/>
              <a:t>,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07" t="12336" r="76693" b="72039"/>
          <a:stretch/>
        </p:blipFill>
        <p:spPr>
          <a:xfrm>
            <a:off x="0" y="5715000"/>
            <a:ext cx="1118937" cy="1143000"/>
          </a:xfrm>
          <a:prstGeom prst="rect">
            <a:avLst/>
          </a:prstGeom>
        </p:spPr>
      </p:pic>
      <p:pic>
        <p:nvPicPr>
          <p:cNvPr id="5" name="Picture 2" descr="http://mypages.iit.edu/~siam/wp-content/uploads/IIT_Logo_stack_186_b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82" y="5810047"/>
            <a:ext cx="4272045" cy="9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13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Motivation: Higgs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4512693" cy="4351338"/>
          </a:xfrm>
        </p:spPr>
        <p:txBody>
          <a:bodyPr/>
          <a:lstStyle/>
          <a:p>
            <a:r>
              <a:rPr lang="en-US" dirty="0"/>
              <a:t>Want to study the Higgs boson</a:t>
            </a:r>
          </a:p>
          <a:p>
            <a:r>
              <a:rPr lang="en-US" dirty="0"/>
              <a:t>Discovered via protons</a:t>
            </a:r>
          </a:p>
          <a:p>
            <a:r>
              <a:rPr lang="en-US" dirty="0"/>
              <a:t>Requires large facility</a:t>
            </a:r>
          </a:p>
          <a:p>
            <a:pPr lvl="1"/>
            <a:r>
              <a:rPr lang="en-US" dirty="0"/>
              <a:t>Large Hadron Collider (LHC) is 8.4 km in diameter</a:t>
            </a:r>
          </a:p>
          <a:p>
            <a:pPr lvl="1"/>
            <a:r>
              <a:rPr lang="en-US" dirty="0"/>
              <a:t>Proposed accelerators only get bigger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79" y="533510"/>
            <a:ext cx="1036240" cy="1224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65" y="4113358"/>
            <a:ext cx="6050870" cy="25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1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8" y="588265"/>
            <a:ext cx="3034123" cy="992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chemeClr val="accent1"/>
                </a:solidFill>
              </a:rPr>
              <a:t>Motivation: Neutrino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514976" cy="4351338"/>
          </a:xfrm>
        </p:spPr>
        <p:txBody>
          <a:bodyPr/>
          <a:lstStyle/>
          <a:p>
            <a:r>
              <a:rPr lang="en-US" dirty="0"/>
              <a:t>Neutrinos can mix flavors</a:t>
            </a:r>
          </a:p>
          <a:p>
            <a:pPr lvl="1"/>
            <a:r>
              <a:rPr lang="en-US" dirty="0"/>
              <a:t>Need long experiment to allow flavor mixing</a:t>
            </a:r>
          </a:p>
          <a:p>
            <a:r>
              <a:rPr lang="en-US" dirty="0"/>
              <a:t>Neutrinos are neutral</a:t>
            </a:r>
          </a:p>
          <a:p>
            <a:pPr lvl="1"/>
            <a:r>
              <a:rPr lang="en-US" dirty="0"/>
              <a:t>Cannot focus</a:t>
            </a:r>
          </a:p>
          <a:p>
            <a:r>
              <a:rPr lang="en-US" dirty="0"/>
              <a:t>Neutrinos produced via decay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24363"/>
            <a:ext cx="7315200" cy="19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604817"/>
            <a:ext cx="973931" cy="973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Motivation: Muon Facilities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4324351" cy="4758055"/>
          </a:xfrm>
        </p:spPr>
        <p:txBody>
          <a:bodyPr/>
          <a:lstStyle/>
          <a:p>
            <a:r>
              <a:rPr lang="en-US" dirty="0"/>
              <a:t>Recap:</a:t>
            </a:r>
          </a:p>
          <a:p>
            <a:pPr lvl="1"/>
            <a:r>
              <a:rPr lang="en-US" dirty="0"/>
              <a:t>Higgs facilities are too large and costly</a:t>
            </a:r>
          </a:p>
          <a:p>
            <a:pPr lvl="1"/>
            <a:r>
              <a:rPr lang="en-US" dirty="0"/>
              <a:t>Neutrino facilities have potential for improvement</a:t>
            </a:r>
          </a:p>
          <a:p>
            <a:r>
              <a:rPr lang="en-US" dirty="0"/>
              <a:t>Muon facilities solve both problems</a:t>
            </a:r>
          </a:p>
          <a:p>
            <a:pPr lvl="1"/>
            <a:r>
              <a:rPr lang="en-US" dirty="0"/>
              <a:t>Muons are fundamental (unlike protons), so small facility is possible</a:t>
            </a:r>
          </a:p>
          <a:p>
            <a:pPr lvl="1"/>
            <a:r>
              <a:rPr lang="en-US" dirty="0"/>
              <a:t>Muons decay to produce neutrinos, but can be focused first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89" y="2222182"/>
            <a:ext cx="3472022" cy="43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/>
              <a:t>Introduction to COSY Infinity</a:t>
            </a:r>
          </a:p>
          <a:p>
            <a:pPr lvl="1"/>
            <a:r>
              <a:rPr lang="en-US" dirty="0"/>
              <a:t>Transfer map methods</a:t>
            </a:r>
          </a:p>
          <a:p>
            <a:pPr lvl="1"/>
            <a:r>
              <a:rPr lang="en-US" dirty="0"/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Muon facility design uses simulations first</a:t>
                </a:r>
              </a:p>
              <a:p>
                <a:r>
                  <a:rPr lang="en-US" dirty="0"/>
                  <a:t>COSY Infinity is a simulation tool</a:t>
                </a:r>
              </a:p>
              <a:p>
                <a:r>
                  <a:rPr lang="en-US" dirty="0"/>
                  <a:t>Excels in the design and optimization of accelerator channels</a:t>
                </a:r>
              </a:p>
              <a:p>
                <a:r>
                  <a:rPr lang="en-US" dirty="0"/>
                  <a:t>COSY Infinity uses the so-called “transfer map methods”</a:t>
                </a:r>
              </a:p>
              <a:p>
                <a:r>
                  <a:rPr lang="en-US" dirty="0"/>
                  <a:t>A transfer map is a relation that allows propagation of particles</a:t>
                </a:r>
              </a:p>
              <a:p>
                <a:r>
                  <a:rPr lang="en-US" dirty="0"/>
                  <a:t>A transfer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relates initial coordinates to final coordinates</a:t>
                </a:r>
              </a:p>
              <a:p>
                <a:r>
                  <a:rPr lang="en-US" dirty="0"/>
                  <a:t>Possible to construct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due to </a:t>
                </a:r>
                <a:r>
                  <a:rPr lang="en-US" u="sng" dirty="0"/>
                  <a:t>uniqueness</a:t>
                </a:r>
                <a:r>
                  <a:rPr lang="en-US" dirty="0"/>
                  <a:t> of trajectories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15" y="4511834"/>
            <a:ext cx="4800170" cy="27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2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662488" cy="4351338"/>
              </a:xfrm>
            </p:spPr>
            <p:txBody>
              <a:bodyPr/>
              <a:lstStyle/>
              <a:p>
                <a:r>
                  <a:rPr lang="en-US" dirty="0"/>
                  <a:t>Transfer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based on a beamline element</a:t>
                </a:r>
              </a:p>
              <a:p>
                <a:r>
                  <a:rPr lang="en-US" dirty="0"/>
                  <a:t>Given the phase space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relates initial coordinates to </a:t>
                </a:r>
                <a:br>
                  <a:rPr lang="en-US" dirty="0"/>
                </a:br>
                <a:r>
                  <a:rPr lang="en-US" dirty="0"/>
                  <a:t>final coordinates</a:t>
                </a:r>
              </a:p>
              <a:p>
                <a:r>
                  <a:rPr lang="en-US" dirty="0"/>
                  <a:t>Moreover, the composition of two</a:t>
                </a:r>
                <a:br>
                  <a:rPr lang="en-US" dirty="0"/>
                </a:br>
                <a:r>
                  <a:rPr lang="en-US" dirty="0"/>
                  <a:t>maps yields another map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662488" cy="4351338"/>
              </a:xfrm>
              <a:blipFill>
                <a:blip r:embed="rId2"/>
                <a:stretch>
                  <a:fillRect l="-1307" t="-1681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591468"/>
            <a:ext cx="3314700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38" y="4101861"/>
            <a:ext cx="3838575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74" y="3593225"/>
            <a:ext cx="28098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63" y="4511228"/>
            <a:ext cx="4397375" cy="25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582026"/>
            <a:ext cx="4152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0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9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0452" y="2719872"/>
            <a:ext cx="2790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7"/>
          <p:cNvCxnSpPr>
            <a:stCxn id="9" idx="3"/>
          </p:cNvCxnSpPr>
          <p:nvPr/>
        </p:nvCxnSpPr>
        <p:spPr>
          <a:xfrm flipH="1">
            <a:off x="2414588" y="2957997"/>
            <a:ext cx="1266689" cy="3218965"/>
          </a:xfrm>
          <a:prstGeom prst="bentConnector4">
            <a:avLst>
              <a:gd name="adj1" fmla="val -18047"/>
              <a:gd name="adj2" fmla="val 66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5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cxnSp>
        <p:nvCxnSpPr>
          <p:cNvPr id="10" name="Elbow Connector 7"/>
          <p:cNvCxnSpPr>
            <a:stCxn id="11" idx="3"/>
          </p:cNvCxnSpPr>
          <p:nvPr/>
        </p:nvCxnSpPr>
        <p:spPr>
          <a:xfrm flipH="1">
            <a:off x="3196046" y="2917096"/>
            <a:ext cx="485231" cy="3251260"/>
          </a:xfrm>
          <a:prstGeom prst="bentConnector4">
            <a:avLst>
              <a:gd name="adj1" fmla="val -47112"/>
              <a:gd name="adj2" fmla="val 5872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90452" y="2837320"/>
            <a:ext cx="2790825" cy="15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0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7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cxnSp>
        <p:nvCxnSpPr>
          <p:cNvPr id="10" name="Elbow Connector 7"/>
          <p:cNvCxnSpPr>
            <a:stCxn id="11" idx="3"/>
          </p:cNvCxnSpPr>
          <p:nvPr/>
        </p:nvCxnSpPr>
        <p:spPr>
          <a:xfrm>
            <a:off x="3671887" y="3040056"/>
            <a:ext cx="368890" cy="31283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+3.07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81062" y="2960280"/>
            <a:ext cx="2790825" cy="15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5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cxnSp>
        <p:nvCxnSpPr>
          <p:cNvPr id="10" name="Elbow Connector 7"/>
          <p:cNvCxnSpPr>
            <a:stCxn id="11" idx="3"/>
          </p:cNvCxnSpPr>
          <p:nvPr/>
        </p:nvCxnSpPr>
        <p:spPr>
          <a:xfrm>
            <a:off x="3671887" y="3040056"/>
            <a:ext cx="368890" cy="31283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+3.07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81062" y="2960280"/>
            <a:ext cx="2790825" cy="15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86200" y="6168356"/>
            <a:ext cx="495300" cy="39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33875" y="589494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86162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use COSY transfer map approach to study muon facilities</a:t>
            </a:r>
          </a:p>
          <a:p>
            <a:pPr lvl="1"/>
            <a:r>
              <a:rPr lang="en-US" dirty="0"/>
              <a:t>Fast!</a:t>
            </a:r>
          </a:p>
          <a:p>
            <a:pPr lvl="1"/>
            <a:r>
              <a:rPr lang="en-US" dirty="0"/>
              <a:t>Particles can be simulated through many meters via single map</a:t>
            </a:r>
          </a:p>
          <a:p>
            <a:pPr lvl="1"/>
            <a:r>
              <a:rPr lang="en-US" dirty="0"/>
              <a:t>Matrix multiplication instead of particle-by-particle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/>
              <a:t>Stochastic Processes</a:t>
            </a:r>
          </a:p>
          <a:p>
            <a:pPr lvl="1"/>
            <a:r>
              <a:rPr lang="en-US" dirty="0"/>
              <a:t>Ionization cooling</a:t>
            </a:r>
          </a:p>
          <a:p>
            <a:pPr lvl="1"/>
            <a:r>
              <a:rPr lang="en-US" dirty="0"/>
              <a:t>Why not use transfer maps?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muons decay</a:t>
            </a:r>
          </a:p>
          <a:p>
            <a:r>
              <a:rPr lang="en-US" dirty="0"/>
              <a:t>Best method of collecting, focusing, and accelerating muons is “ionization cooling”</a:t>
            </a:r>
          </a:p>
          <a:p>
            <a:r>
              <a:rPr lang="en-US" dirty="0"/>
              <a:t>“Absorber” – low-</a:t>
            </a:r>
            <a:r>
              <a:rPr lang="en-US" i="1" dirty="0"/>
              <a:t>Z</a:t>
            </a:r>
            <a:r>
              <a:rPr lang="en-US" dirty="0"/>
              <a:t> material (e.g. liquid hydrogen)</a:t>
            </a:r>
          </a:p>
          <a:p>
            <a:r>
              <a:rPr lang="en-US" dirty="0"/>
              <a:t>Beam ionizes the material; beam loses momentum</a:t>
            </a:r>
          </a:p>
          <a:p>
            <a:r>
              <a:rPr lang="en-US" dirty="0"/>
              <a:t>Radio frequency cavity restores longitudinal momentum</a:t>
            </a:r>
          </a:p>
          <a:p>
            <a:r>
              <a:rPr lang="en-US" dirty="0"/>
              <a:t>Result: reduced transverse momentum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57" y="4942228"/>
            <a:ext cx="489908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4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257800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dE</a:t>
            </a:r>
            <a:r>
              <a:rPr lang="en-US" b="1" dirty="0"/>
              <a:t>/dx</a:t>
            </a:r>
            <a:br>
              <a:rPr lang="en-US" b="1" dirty="0"/>
            </a:br>
            <a:r>
              <a:rPr lang="en-US" dirty="0"/>
              <a:t>Beam loses momentum, both transverse and longitudinal.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Multiple scattering</a:t>
            </a:r>
            <a:br>
              <a:rPr lang="en-US" dirty="0"/>
            </a:br>
            <a:r>
              <a:rPr lang="en-US" dirty="0"/>
              <a:t>Transverse momentum grows due to scattering effects.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Re-acceleration</a:t>
            </a:r>
            <a:br>
              <a:rPr lang="en-US" dirty="0"/>
            </a:br>
            <a:r>
              <a:rPr lang="en-US" dirty="0"/>
              <a:t>Longitudinal momentum increased via RF cavity. Total momentum remains the same. Transverse momentum reduced.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514902"/>
            <a:ext cx="2894413" cy="53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9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Why not use maps?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only possible to construct a transfer map if the particle has a </a:t>
            </a:r>
            <a:r>
              <a:rPr lang="en-US" u="sng" dirty="0"/>
              <a:t>unique</a:t>
            </a:r>
            <a:r>
              <a:rPr lang="en-US" dirty="0"/>
              <a:t> evolution</a:t>
            </a:r>
          </a:p>
          <a:p>
            <a:r>
              <a:rPr lang="en-US" dirty="0"/>
              <a:t>This is not true due to energy straggling, multiple scattering</a:t>
            </a:r>
          </a:p>
          <a:p>
            <a:pPr lvl="1"/>
            <a:r>
              <a:rPr lang="en-US" dirty="0"/>
              <a:t>Quantum effects </a:t>
            </a:r>
            <a:r>
              <a:rPr lang="en-US" dirty="0">
                <a:sym typeface="Wingdings" panose="05000000000000000000" pitchFamily="2" charset="2"/>
              </a:rPr>
              <a:t> intrinsically random</a:t>
            </a:r>
            <a:endParaRPr lang="en-US" dirty="0"/>
          </a:p>
          <a:p>
            <a:r>
              <a:rPr lang="en-US" dirty="0"/>
              <a:t>Stochastic processes do not fit into the transfer map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55" y="4001294"/>
            <a:ext cx="3932289" cy="28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Outfit COSY Infinity with tools to handle stochastic processes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r>
              <a:rPr lang="en-US" dirty="0"/>
              <a:t>Should be particle-by-particle propagation, not transfer maps</a:t>
            </a:r>
          </a:p>
          <a:p>
            <a:pPr lvl="1"/>
            <a:r>
              <a:rPr lang="en-US" dirty="0"/>
              <a:t>Still use transfer maps where possible</a:t>
            </a:r>
          </a:p>
          <a:p>
            <a:r>
              <a:rPr lang="en-US" dirty="0"/>
              <a:t>Validate against experimental data</a:t>
            </a:r>
          </a:p>
          <a:p>
            <a:r>
              <a:rPr lang="en-US" dirty="0"/>
              <a:t>Benchmark against other codes</a:t>
            </a:r>
          </a:p>
          <a:p>
            <a:r>
              <a:rPr lang="en-US" dirty="0"/>
              <a:t>Apply to simulations of cooling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Energy Straggling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straggling: random fluctuations about a mean energy loss</a:t>
            </a:r>
          </a:p>
          <a:p>
            <a:r>
              <a:rPr lang="en-US" dirty="0"/>
              <a:t>Landau theory describes this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604182"/>
            <a:ext cx="4260850" cy="2770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95688"/>
            <a:ext cx="4597878" cy="29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7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Stochastic Processes: Energy Straggling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Time-of-Flight depends on energy loss through the absorber</a:t>
                </a:r>
              </a:p>
              <a:p>
                <a:r>
                  <a:rPr lang="en-US" dirty="0"/>
                  <a:t>Assuming a constant deceleration,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33" y="3540034"/>
            <a:ext cx="5090367" cy="33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90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Multiple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4875003" cy="48598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Piecewise function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Gaussian-like peak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Mott tail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br>
                  <a:rPr lang="en-US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close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peak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tail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the tail tends to a Rutherford distribution: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𝛽𝛾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4875003" cy="4859847"/>
              </a:xfrm>
              <a:blipFill>
                <a:blip r:embed="rId2"/>
                <a:stretch>
                  <a:fillRect l="-87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653" y="2515298"/>
            <a:ext cx="3604265" cy="23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Stochastic Processes: Multiple Scattering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51048" cy="4351338"/>
              </a:xfrm>
            </p:spPr>
            <p:txBody>
              <a:bodyPr/>
              <a:lstStyle/>
              <a:p>
                <a:r>
                  <a:rPr lang="en-US" dirty="0"/>
                  <a:t>Stochastic transverse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</m:t>
                        </m:r>
                      </m:sub>
                    </m:sSub>
                  </m:oMath>
                </a14:m>
                <a:r>
                  <a:rPr lang="en-US" dirty="0"/>
                  <a:t> is related to multiple scattering: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𝑓𝑖𝑛𝑎𝑙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Determined by comparison with other codes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51048" cy="4351338"/>
              </a:xfrm>
              <a:blipFill>
                <a:blip r:embed="rId2"/>
                <a:stretch>
                  <a:fillRect l="-118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13" y="2055814"/>
            <a:ext cx="3086187" cy="4802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2" y="4261449"/>
            <a:ext cx="3771748" cy="22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74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4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Validation:</a:t>
            </a:r>
            <a:r>
              <a:rPr lang="en-US" dirty="0"/>
              <a:t> testing new software against experimental results</a:t>
            </a:r>
          </a:p>
          <a:p>
            <a:endParaRPr lang="en-US" dirty="0"/>
          </a:p>
          <a:p>
            <a:r>
              <a:rPr lang="en-US" dirty="0"/>
              <a:t>Stochastic processes were further altered to give agreement with experimental results from MuScat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6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8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66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Benchmarking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Benchmarking:</a:t>
            </a:r>
            <a:r>
              <a:rPr lang="en-US" dirty="0"/>
              <a:t> testing new software against known codes</a:t>
            </a:r>
          </a:p>
          <a:p>
            <a:r>
              <a:rPr lang="en-US" dirty="0"/>
              <a:t>Needed because little experimental data exists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stochastic processes have been empirically altered to give reasonable agreement with two other codes, ICOOL and G4Beamline</a:t>
            </a:r>
          </a:p>
          <a:p>
            <a:r>
              <a:rPr lang="en-US" dirty="0"/>
              <a:t>36 benchmarking figures seen in thesis (12 figures with 3 sub-figures each)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60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9" y="3608497"/>
            <a:ext cx="4597878" cy="2987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9" y="310553"/>
            <a:ext cx="4597878" cy="298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0553"/>
            <a:ext cx="4597878" cy="298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2396" y="4363529"/>
            <a:ext cx="2053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Pencil beam of 50k muons at 200 MeV/</a:t>
            </a:r>
            <a:r>
              <a:rPr lang="en-US" i="1" dirty="0"/>
              <a:t>c</a:t>
            </a:r>
            <a:r>
              <a:rPr lang="en-US" dirty="0"/>
              <a:t> through </a:t>
            </a:r>
            <a:br>
              <a:rPr lang="en-US" dirty="0"/>
            </a:br>
            <a:r>
              <a:rPr lang="en-US" dirty="0"/>
              <a:t>100 mm of liquid hydrogen</a:t>
            </a:r>
          </a:p>
        </p:txBody>
      </p:sp>
    </p:spTree>
    <p:extLst>
      <p:ext uri="{BB962C8B-B14F-4D97-AF65-F5344CB8AC3E}">
        <p14:creationId xmlns:p14="http://schemas.microsoft.com/office/powerpoint/2010/main" val="39551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Muon Ionization Cooling Experiment (MICE) is an experiment being developed at Rutherford Appleton Laboratory in </a:t>
            </a:r>
            <a:r>
              <a:rPr lang="en-US" dirty="0" err="1"/>
              <a:t>Oxfordshire</a:t>
            </a:r>
            <a:r>
              <a:rPr lang="en-US" dirty="0"/>
              <a:t>, U.K.</a:t>
            </a:r>
          </a:p>
          <a:p>
            <a:r>
              <a:rPr lang="en-US" dirty="0"/>
              <a:t>Goal: a proof-of-principle demonstration of muon ionization cooling</a:t>
            </a:r>
          </a:p>
          <a:p>
            <a:r>
              <a:rPr lang="en-US" dirty="0"/>
              <a:t>MICE Step IV: 12 coils symmetric about an absorber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3772"/>
            <a:ext cx="9144000" cy="14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9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example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muons simulated through 350 mm liquid hydrogen</a:t>
                </a:r>
              </a:p>
              <a:p>
                <a:r>
                  <a:rPr lang="en-US" dirty="0"/>
                  <a:t>Gaussian beam</a:t>
                </a:r>
              </a:p>
              <a:p>
                <a:r>
                  <a:rPr lang="en-US" dirty="0"/>
                  <a:t>Agreement to within 1%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62" y="3319120"/>
            <a:ext cx="3978275" cy="28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4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9" y="365126"/>
            <a:ext cx="4775200" cy="2984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6"/>
            <a:ext cx="4775199" cy="2984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48" y="3576368"/>
            <a:ext cx="4775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00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8509"/>
            <a:ext cx="9144000" cy="1725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simulated with 65 mm of lithium hydride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=0.071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Agreement to within 1%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49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10" y="358538"/>
            <a:ext cx="4769510" cy="2980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538"/>
            <a:ext cx="4769510" cy="2980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70" y="3591866"/>
            <a:ext cx="4769510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Timed simulations for COSY, G4Beamline, and ICOOL</a:t>
            </a:r>
          </a:p>
          <a:p>
            <a:r>
              <a:rPr lang="en-US" dirty="0"/>
              <a:t>COSY roughly 50% the time of G4Beamline</a:t>
            </a:r>
          </a:p>
          <a:p>
            <a:r>
              <a:rPr lang="en-US" dirty="0"/>
              <a:t>COSY roughly 33% the time of ICOOL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35" y="3143821"/>
            <a:ext cx="5448930" cy="24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18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6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stochastic processes implemented into COSY Infinity for particle-by-particle propagation</a:t>
            </a:r>
          </a:p>
          <a:p>
            <a:pPr lvl="1"/>
            <a:r>
              <a:rPr lang="en-US" dirty="0"/>
              <a:t>Uses hybrid transfer map–Monte Carlo method</a:t>
            </a:r>
          </a:p>
          <a:p>
            <a:r>
              <a:rPr lang="en-US" dirty="0"/>
              <a:t>First principle derivations to basic theory found in thesis</a:t>
            </a:r>
          </a:p>
          <a:p>
            <a:r>
              <a:rPr lang="en-US" dirty="0"/>
              <a:t>Corrections to basic theory novel in this work</a:t>
            </a:r>
          </a:p>
          <a:p>
            <a:r>
              <a:rPr lang="en-US" dirty="0"/>
              <a:t>Validation shows agreement with MuScat results</a:t>
            </a:r>
          </a:p>
          <a:p>
            <a:r>
              <a:rPr lang="en-US" dirty="0"/>
              <a:t>Benchmarking shows agreement with ICOOL, G4Beamline</a:t>
            </a:r>
          </a:p>
          <a:p>
            <a:r>
              <a:rPr lang="en-US" dirty="0"/>
              <a:t>Prediction of MICE Step IV results within 1% of other codes</a:t>
            </a:r>
          </a:p>
          <a:p>
            <a:r>
              <a:rPr lang="en-US" dirty="0"/>
              <a:t>Computation time for COSY twice as fast as other codes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40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3888" y="18965"/>
            <a:ext cx="7886700" cy="285273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2898690"/>
            <a:ext cx="7886700" cy="1500187"/>
          </a:xfrm>
        </p:spPr>
        <p:txBody>
          <a:bodyPr/>
          <a:lstStyle/>
          <a:p>
            <a:pPr algn="ctr"/>
            <a:r>
              <a:rPr lang="en-US" dirty="0"/>
              <a:t>(Questions?)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707" t="12336" r="76693" b="72039"/>
          <a:stretch/>
        </p:blipFill>
        <p:spPr>
          <a:xfrm>
            <a:off x="0" y="5715000"/>
            <a:ext cx="1118937" cy="1143000"/>
          </a:xfrm>
          <a:prstGeom prst="rect">
            <a:avLst/>
          </a:prstGeom>
        </p:spPr>
      </p:pic>
      <p:pic>
        <p:nvPicPr>
          <p:cNvPr id="8" name="Picture 2" descr="http://mypages.iit.edu/~siam/wp-content/uploads/IIT_Logo_stack_186_b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82" y="5810047"/>
            <a:ext cx="4272045" cy="9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81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Backup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in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1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020078" y="1880559"/>
                <a:ext cx="7886700" cy="264875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+3.1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+5.2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+21.1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+18.3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−0.1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+0.32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−2.13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020078" y="1880559"/>
                <a:ext cx="7886700" cy="26487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031" y="2446363"/>
                <a:ext cx="1121434" cy="441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1" y="2446363"/>
                <a:ext cx="1121434" cy="441403"/>
              </a:xfrm>
              <a:prstGeom prst="rect">
                <a:avLst/>
              </a:prstGeom>
              <a:blipFill>
                <a:blip r:embed="rId3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116" y="2481038"/>
            <a:ext cx="2771775" cy="1447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54151" y="2734574"/>
            <a:ext cx="2774740" cy="2674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stCxn id="8" idx="1"/>
          </p:cNvCxnSpPr>
          <p:nvPr/>
        </p:nvCxnSpPr>
        <p:spPr>
          <a:xfrm rot="10800000">
            <a:off x="4692775" y="2667069"/>
            <a:ext cx="1561377" cy="2012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253658" y="3007738"/>
            <a:ext cx="2775233" cy="39969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/>
          <p:cNvCxnSpPr>
            <a:stCxn id="11" idx="1"/>
          </p:cNvCxnSpPr>
          <p:nvPr/>
        </p:nvCxnSpPr>
        <p:spPr>
          <a:xfrm rot="10800000">
            <a:off x="4692776" y="3207544"/>
            <a:ext cx="1560883" cy="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52760" y="3413187"/>
            <a:ext cx="2776131" cy="39341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/>
          <p:cNvCxnSpPr>
            <a:stCxn id="14" idx="1"/>
          </p:cNvCxnSpPr>
          <p:nvPr/>
        </p:nvCxnSpPr>
        <p:spPr>
          <a:xfrm rot="10800000" flipV="1">
            <a:off x="4692776" y="3609893"/>
            <a:ext cx="1559985" cy="44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3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example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Stochastic Processes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Ionization cooling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Why not use transfer maps?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Energy straggling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Multiple scattering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9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354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1419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		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heating term  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cooling term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1419556"/>
              </a:xfrm>
              <a:prstGeom prst="rect">
                <a:avLst/>
              </a:prstGeom>
              <a:blipFill>
                <a:blip r:embed="rId2"/>
                <a:stretch>
                  <a:fillRect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358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400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2158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2158220"/>
              </a:xfrm>
              <a:prstGeom prst="rect">
                <a:avLst/>
              </a:prstGeom>
              <a:blipFill>
                <a:blip r:embed="rId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503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2896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heating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term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2896883"/>
              </a:xfrm>
              <a:prstGeom prst="rect">
                <a:avLst/>
              </a:prstGeom>
              <a:blipFill>
                <a:blip r:embed="rId2"/>
                <a:stretch>
                  <a:fillRect b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243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Emittance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026" name="Picture 2" descr="https://inspirehep.net/record/1242665/files/Wed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01" y="2197987"/>
            <a:ext cx="6399538" cy="328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633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MICE Transverse Phase Space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9" y="1825625"/>
            <a:ext cx="6962141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4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14338" y="3456616"/>
            <a:ext cx="2264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Order 9</a:t>
            </a:r>
          </a:p>
          <a:p>
            <a:r>
              <a:rPr lang="en-US" sz="1350" dirty="0"/>
              <a:t>Steps: </a:t>
            </a:r>
          </a:p>
          <a:p>
            <a:r>
              <a:rPr lang="en-US" sz="1350" dirty="0"/>
              <a:t>         30 through coils</a:t>
            </a:r>
          </a:p>
          <a:p>
            <a:r>
              <a:rPr lang="en-US" sz="1350" dirty="0"/>
              <a:t>         5 through “absorber”</a:t>
            </a:r>
          </a:p>
          <a:p>
            <a:r>
              <a:rPr lang="en-US" sz="1350" dirty="0"/>
              <a:t>Transmission rates:</a:t>
            </a:r>
          </a:p>
          <a:p>
            <a:pPr lvl="1"/>
            <a:r>
              <a:rPr lang="en-US" sz="1350" dirty="0"/>
              <a:t>ICOOL: 99.0%</a:t>
            </a:r>
          </a:p>
          <a:p>
            <a:pPr lvl="1"/>
            <a:r>
              <a:rPr lang="en-US" sz="1350" dirty="0"/>
              <a:t>G4BL: 99.0%</a:t>
            </a:r>
          </a:p>
          <a:p>
            <a:pPr lvl="1"/>
            <a:r>
              <a:rPr lang="en-US" sz="1350" dirty="0"/>
              <a:t>COSY: 98.2%</a:t>
            </a:r>
          </a:p>
          <a:p>
            <a:r>
              <a:rPr lang="en-US" sz="1350" dirty="0"/>
              <a:t>Times:</a:t>
            </a:r>
          </a:p>
          <a:p>
            <a:pPr marL="342900"/>
            <a:r>
              <a:rPr lang="en-US" sz="1350" dirty="0"/>
              <a:t>ICOOL: 117</a:t>
            </a:r>
            <a:br>
              <a:rPr lang="en-US" sz="1350" dirty="0"/>
            </a:br>
            <a:r>
              <a:rPr lang="en-US" sz="1350" dirty="0"/>
              <a:t>G4BL: 75</a:t>
            </a:r>
            <a:br>
              <a:rPr lang="en-US" sz="1350" dirty="0"/>
            </a:br>
            <a:r>
              <a:rPr lang="en-US" sz="1350" dirty="0"/>
              <a:t>COSY: 166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0" y="3456618"/>
            <a:ext cx="4158989" cy="2599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1" y="857251"/>
            <a:ext cx="4158989" cy="25993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3958254" cy="24739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57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51"/>
            <a:ext cx="3958253" cy="24739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08" y="857249"/>
            <a:ext cx="4158991" cy="25993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08" y="3456616"/>
            <a:ext cx="4158992" cy="2599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49"/>
            <a:ext cx="3958256" cy="2473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1" y="857249"/>
            <a:ext cx="4158988" cy="2599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07" y="3456616"/>
            <a:ext cx="4158993" cy="2599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07" y="3456616"/>
            <a:ext cx="4158992" cy="2599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857249"/>
            <a:ext cx="3958256" cy="24739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4" y="857249"/>
            <a:ext cx="4158986" cy="25993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07" y="3456615"/>
            <a:ext cx="4158994" cy="2599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857251"/>
            <a:ext cx="3958253" cy="24739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3" y="857249"/>
            <a:ext cx="4158986" cy="25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3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14338" y="3456616"/>
            <a:ext cx="27360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Order 7</a:t>
            </a:r>
          </a:p>
          <a:p>
            <a:r>
              <a:rPr lang="en-US" sz="1350" dirty="0"/>
              <a:t>Steps: </a:t>
            </a:r>
          </a:p>
          <a:p>
            <a:r>
              <a:rPr lang="en-US" sz="1350" dirty="0"/>
              <a:t>         2 upstream,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en-US" sz="1350" dirty="0"/>
              <a:t>30 downstream</a:t>
            </a:r>
          </a:p>
          <a:p>
            <a:r>
              <a:rPr lang="en-US" sz="1350" dirty="0"/>
              <a:t>         5 through “absorber”</a:t>
            </a:r>
          </a:p>
          <a:p>
            <a:r>
              <a:rPr lang="en-US" sz="1350" dirty="0"/>
              <a:t>Transmission rates:</a:t>
            </a:r>
          </a:p>
          <a:p>
            <a:pPr lvl="1"/>
            <a:r>
              <a:rPr lang="en-US" sz="1350" dirty="0"/>
              <a:t>ICOOL: 99.0%</a:t>
            </a:r>
          </a:p>
          <a:p>
            <a:pPr lvl="1"/>
            <a:r>
              <a:rPr lang="en-US" sz="1350" dirty="0"/>
              <a:t>G4BL: 99.0%</a:t>
            </a:r>
          </a:p>
          <a:p>
            <a:pPr lvl="1"/>
            <a:r>
              <a:rPr lang="en-US" sz="1350" dirty="0"/>
              <a:t>COSY: 98.0%</a:t>
            </a:r>
          </a:p>
          <a:p>
            <a:r>
              <a:rPr lang="en-US" sz="1350" dirty="0"/>
              <a:t>Times:</a:t>
            </a:r>
          </a:p>
          <a:p>
            <a:pPr marL="342900"/>
            <a:r>
              <a:rPr lang="en-US" sz="1350" dirty="0"/>
              <a:t>ICOOL: 117</a:t>
            </a:r>
            <a:br>
              <a:rPr lang="en-US" sz="1350" dirty="0"/>
            </a:br>
            <a:r>
              <a:rPr lang="en-US" sz="1350" dirty="0"/>
              <a:t>G4BL: 75</a:t>
            </a:r>
            <a:br>
              <a:rPr lang="en-US" sz="1350" dirty="0"/>
            </a:br>
            <a:r>
              <a:rPr lang="en-US" sz="1350" dirty="0"/>
              <a:t>COSY: 41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0" y="3456618"/>
            <a:ext cx="4158989" cy="2599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1" y="857251"/>
            <a:ext cx="4158989" cy="25993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3958254" cy="24739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58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08" y="3456618"/>
            <a:ext cx="4158991" cy="25993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" y="857249"/>
            <a:ext cx="3958256" cy="2473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1" y="857250"/>
            <a:ext cx="4158989" cy="2599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1" y="3456617"/>
            <a:ext cx="4158988" cy="2599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" y="857249"/>
            <a:ext cx="3958256" cy="2473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0" y="857249"/>
            <a:ext cx="4158990" cy="259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66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Publications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J. Kunz, P. Snopok, M. Berz, K. Makino. Hybrid methods for simulation of muon ionization cooling channels. Proc. of IPAC 16 (2016).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J. Kunz, P. Snopok, M. Berz, K. Makino. The advancement of cooling </a:t>
            </a:r>
            <a:r>
              <a:rPr lang="en-US" dirty="0" err="1"/>
              <a:t>absrobers</a:t>
            </a:r>
            <a:r>
              <a:rPr lang="en-US" dirty="0"/>
              <a:t> in COSY Infinity. Proc. of IPAC 15 (2015).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J. Kunz, P. Snopok, M. Berz, K. Makino. Matter-dominated muon accelerator lattice simulation tools for COSY Infinity. Microscopy and Microanalysis, in print (2015).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P. Snopok, J. Ellison, J. Kunz. Advanced simulation tools for muon-based accelerators. Cybernetics and </a:t>
            </a:r>
            <a:r>
              <a:rPr lang="en-US"/>
              <a:t>Physics 3 (2014</a:t>
            </a:r>
            <a:r>
              <a:rPr lang="en-US" dirty="0"/>
              <a:t>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J. Kunz, P. Snopok, M. Berz, K. Makino. The development of stochastic processes in COSY Infinity. Proc. of IPAC 14 (2014).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P. Snopok, J. Kunz. Progress of the matter-dominated muon accelerator lattice simulation tools development for COSY Infinity. Proc. of NA-PAC 13 (2013).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4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example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Stochastic Processes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Ionization cooling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Why not use transfer maps?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Energy straggling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Multiple scattering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Results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Validation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Benchmarking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Fundamental particle physics</a:t>
            </a:r>
          </a:p>
          <a:p>
            <a:pPr lvl="1"/>
            <a:r>
              <a:rPr lang="en-US" dirty="0"/>
              <a:t>The Higgs Boson</a:t>
            </a:r>
          </a:p>
          <a:p>
            <a:pPr lvl="1"/>
            <a:r>
              <a:rPr lang="en-US" dirty="0"/>
              <a:t>Neutrinos</a:t>
            </a:r>
          </a:p>
          <a:p>
            <a:pPr lvl="1"/>
            <a:r>
              <a:rPr lang="en-US" dirty="0"/>
              <a:t>Muon facilities</a:t>
            </a:r>
          </a:p>
          <a:p>
            <a:r>
              <a:rPr lang="en-US" dirty="0"/>
              <a:t>Introduction to COSY Infinity</a:t>
            </a:r>
          </a:p>
          <a:p>
            <a:pPr lvl="1"/>
            <a:r>
              <a:rPr lang="en-US" dirty="0"/>
              <a:t>Transfer map methods</a:t>
            </a:r>
          </a:p>
          <a:p>
            <a:pPr lvl="1"/>
            <a:r>
              <a:rPr lang="en-US" dirty="0"/>
              <a:t>Transfer map example</a:t>
            </a:r>
          </a:p>
          <a:p>
            <a:r>
              <a:rPr lang="en-US" dirty="0"/>
              <a:t>Stochastic Processes</a:t>
            </a:r>
          </a:p>
          <a:p>
            <a:pPr lvl="1"/>
            <a:r>
              <a:rPr lang="en-US" dirty="0"/>
              <a:t>Ionization cooling</a:t>
            </a:r>
          </a:p>
          <a:p>
            <a:pPr lvl="1"/>
            <a:r>
              <a:rPr lang="en-US" dirty="0"/>
              <a:t>Why not use transfer maps?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MICE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3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Fundamental particle physics</a:t>
            </a:r>
          </a:p>
          <a:p>
            <a:pPr lvl="1"/>
            <a:r>
              <a:rPr lang="en-US" dirty="0"/>
              <a:t>The Higgs Boson</a:t>
            </a:r>
          </a:p>
          <a:p>
            <a:pPr lvl="1"/>
            <a:r>
              <a:rPr lang="en-US" dirty="0"/>
              <a:t>Neutrinos</a:t>
            </a:r>
          </a:p>
          <a:p>
            <a:pPr lvl="1"/>
            <a:r>
              <a:rPr lang="en-US" dirty="0"/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5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Motivation: Fundamental Particle Physics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1" y="1825625"/>
            <a:ext cx="5797918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87592" y="1825625"/>
            <a:ext cx="1078302" cy="22029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649" y="1825625"/>
            <a:ext cx="181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Protons, neutrons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55940" y="2191109"/>
            <a:ext cx="931652" cy="51758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87592" y="5080958"/>
            <a:ext cx="3209027" cy="109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3546" y="1867394"/>
            <a:ext cx="1087413" cy="109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7470959" y="2958860"/>
            <a:ext cx="414551" cy="2756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99227" y="5715298"/>
            <a:ext cx="2156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Interesting fundamental particles!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296619" y="6176963"/>
            <a:ext cx="1902608" cy="134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4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3B88856-3B04-4ED7-9343-D2D9FE3D08B4}" vid="{7F1CBA74-3268-449D-87A1-5184005736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Cambria Math</Template>
  <TotalTime>6916</TotalTime>
  <Words>1281</Words>
  <Application>Microsoft Office PowerPoint</Application>
  <PresentationFormat>On-screen Show (4:3)</PresentationFormat>
  <Paragraphs>427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Cambria</vt:lpstr>
      <vt:lpstr>Cambria Math</vt:lpstr>
      <vt:lpstr>Wingdings</vt:lpstr>
      <vt:lpstr>Office Theme</vt:lpstr>
      <vt:lpstr>Hybrid Methods for Simulation of Muon Ionization Cooling Channels</vt:lpstr>
      <vt:lpstr>Outline</vt:lpstr>
      <vt:lpstr>Outline</vt:lpstr>
      <vt:lpstr>Outline</vt:lpstr>
      <vt:lpstr>Outline</vt:lpstr>
      <vt:lpstr>Outline</vt:lpstr>
      <vt:lpstr>Outline</vt:lpstr>
      <vt:lpstr>Outline</vt:lpstr>
      <vt:lpstr>Motivation: Fundamental Particle Physics</vt:lpstr>
      <vt:lpstr>Motivation: Higgs Challenges</vt:lpstr>
      <vt:lpstr>Motivation: Neutrino Challenges</vt:lpstr>
      <vt:lpstr>Motivation: Muon Facilities</vt:lpstr>
      <vt:lpstr>Outline</vt:lpstr>
      <vt:lpstr>Introduction: Transfer Map Methods</vt:lpstr>
      <vt:lpstr>Introduction: Transfer Map Methods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</vt:lpstr>
      <vt:lpstr>Outline</vt:lpstr>
      <vt:lpstr>Stochastic Processes: Ionization Cooling</vt:lpstr>
      <vt:lpstr>Stochastic Processes: Ionization Cooling</vt:lpstr>
      <vt:lpstr>Stochastic Processes: Why not use maps?</vt:lpstr>
      <vt:lpstr>Goal</vt:lpstr>
      <vt:lpstr>Stochastic Processes: Energy Straggling</vt:lpstr>
      <vt:lpstr>Stochastic Processes: Energy Straggling</vt:lpstr>
      <vt:lpstr>Stochastic Processes: Multiple Scattering</vt:lpstr>
      <vt:lpstr>Stochastic Processes: Multiple Scattering</vt:lpstr>
      <vt:lpstr>Outline</vt:lpstr>
      <vt:lpstr>Results: Validation</vt:lpstr>
      <vt:lpstr>Results: Validation</vt:lpstr>
      <vt:lpstr>Results: Validation</vt:lpstr>
      <vt:lpstr>Results: Validation</vt:lpstr>
      <vt:lpstr>Results: Benchmarking</vt:lpstr>
      <vt:lpstr>PowerPoint Presentation</vt:lpstr>
      <vt:lpstr>Results: MICE </vt:lpstr>
      <vt:lpstr>Results: MICE</vt:lpstr>
      <vt:lpstr>PowerPoint Presentation</vt:lpstr>
      <vt:lpstr>Results: MICE</vt:lpstr>
      <vt:lpstr>PowerPoint Presentation</vt:lpstr>
      <vt:lpstr>Results: MICE</vt:lpstr>
      <vt:lpstr>Outline</vt:lpstr>
      <vt:lpstr>Summary</vt:lpstr>
      <vt:lpstr>Thank you!</vt:lpstr>
      <vt:lpstr>Backup Slides</vt:lpstr>
      <vt:lpstr>Example: 2nd Order Map</vt:lpstr>
      <vt:lpstr>Why low-Z Materials?</vt:lpstr>
      <vt:lpstr>Why low-Z Materials?</vt:lpstr>
      <vt:lpstr>Why low-Z Materials?</vt:lpstr>
      <vt:lpstr>Why low-Z Materials?</vt:lpstr>
      <vt:lpstr>Why low-Z Materials?</vt:lpstr>
      <vt:lpstr>Emittance Exchange</vt:lpstr>
      <vt:lpstr>MICE Transverse Phase Space</vt:lpstr>
      <vt:lpstr>PowerPoint Presentation</vt:lpstr>
      <vt:lpstr>PowerPoint Presentation</vt:lpstr>
      <vt:lpstr>Publications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Methods for Simulation of Muon Ionization Cooling Channels</dc:title>
  <dc:creator>Josiah Kunz</dc:creator>
  <cp:lastModifiedBy>Josiah Kunz</cp:lastModifiedBy>
  <cp:revision>96</cp:revision>
  <dcterms:created xsi:type="dcterms:W3CDTF">2016-08-01T17:41:26Z</dcterms:created>
  <dcterms:modified xsi:type="dcterms:W3CDTF">2016-08-16T17:26:41Z</dcterms:modified>
</cp:coreProperties>
</file>